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sldIdLst>
    <p:sldId id="256" r:id="rId3"/>
    <p:sldId id="330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O Duc An" initials="VD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-154" y="-6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2C102-B8AE-4CC8-8DFD-907875E4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D06CCF0-B4C9-4910-B71B-BC5228E9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7BE8D5-EACC-475F-B772-4C6E30EC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17793E9-AE2F-44EA-9261-CDDE0A32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B453C0-1394-4470-9C6B-5680634C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68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85D5A0-D36B-42D3-8503-A08848E9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B9DE344-B2E6-4D08-8EFD-71DBF3147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4F3758-74C8-452E-83A6-2CC57BC5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0A3BFC-EC66-4779-8648-8C5557A2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1D2088-CE38-4639-9C50-5E8FE341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87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56662CB-0803-47C7-B8F3-343BD6375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C913163-7159-4A13-99D8-0BF55A008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8937CC0-663F-45FD-AF01-CB276254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F24968-DE40-4BED-BFBB-FACFDD8C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1762EC-6177-4132-ACB5-5C730475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24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pPr lvl="0">
              <a:defRPr sz="1800" b="0"/>
            </a:pPr>
            <a:r>
              <a:rPr sz="2700" b="1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92566" indent="-597932"/>
            <a:lvl3pPr marL="1328548" indent="-567180"/>
            <a:lvl4pPr marL="1677132" indent="-583581"/>
            <a:lvl5pPr marL="2086118" indent="-667026"/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2959436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27690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 flipV="1">
            <a:off x="1396839" y="6598920"/>
            <a:ext cx="10460729" cy="1"/>
          </a:xfrm>
          <a:prstGeom prst="line">
            <a:avLst/>
          </a:prstGeom>
          <a:ln w="3175">
            <a:solidFill>
              <a:srgbClr val="CC0000"/>
            </a:solidFill>
            <a:round/>
          </a:ln>
        </p:spPr>
        <p:txBody>
          <a:bodyPr lIns="54424" tIns="54424" rIns="54424" bIns="54424"/>
          <a:lstStyle/>
          <a:p>
            <a:pPr marL="0" marR="0" lvl="0" defTabSz="382676">
              <a:defRPr sz="16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919185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2C102-B8AE-4CC8-8DFD-907875E4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D06CCF0-B4C9-4910-B71B-BC5228E9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7BE8D5-EACC-475F-B772-4C6E30EC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17793E9-AE2F-44EA-9261-CDDE0A32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B453C0-1394-4470-9C6B-5680634C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37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8593C6-3D1B-460E-B901-F4BB8F0E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46840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431235"/>
            <a:ext cx="11100021" cy="4866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87351A-05B1-4209-ABD5-8A3B58E6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29372B3-9D16-415C-AFC6-5D4652E2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FC96612-9E2F-40CF-99EB-6E186AF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24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F184B0-B474-49DB-90DF-EA525157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62062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6464CF-570F-4361-9C22-BC3CA88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8B62D1-8837-45F2-8787-A2B9AB1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E02877-DE60-4015-8FCF-892ACE36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24"/>
          <p:cNvGrpSpPr/>
          <p:nvPr userDrawn="1"/>
        </p:nvGrpSpPr>
        <p:grpSpPr>
          <a:xfrm>
            <a:off x="790786" y="3023729"/>
            <a:ext cx="10588414" cy="139983"/>
            <a:chOff x="0" y="0"/>
            <a:chExt cx="11982027" cy="139982"/>
          </a:xfrm>
          <a:solidFill>
            <a:srgbClr val="FFC000"/>
          </a:solidFill>
        </p:grpSpPr>
        <p:sp>
          <p:nvSpPr>
            <p:cNvPr id="8" name="Shape 22"/>
            <p:cNvSpPr/>
            <p:nvPr/>
          </p:nvSpPr>
          <p:spPr>
            <a:xfrm>
              <a:off x="-1" y="0"/>
              <a:ext cx="7404894" cy="139983"/>
            </a:xfrm>
            <a:prstGeom prst="rect">
              <a:avLst/>
            </a:prstGeom>
            <a:grpFill/>
            <a:ln w="12700" cap="flat">
              <a:solidFill>
                <a:srgbClr val="FFC000"/>
              </a:solidFill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>
                <a:defRPr sz="2400">
                  <a:uFillTx/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2400">
                <a:solidFill>
                  <a:prstClr val="black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Shape 23"/>
            <p:cNvSpPr/>
            <p:nvPr/>
          </p:nvSpPr>
          <p:spPr>
            <a:xfrm>
              <a:off x="0" y="0"/>
              <a:ext cx="11982027" cy="1"/>
            </a:xfrm>
            <a:prstGeom prst="line">
              <a:avLst/>
            </a:prstGeom>
            <a:grpFill/>
            <a:ln w="12700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457200">
                <a:defRPr sz="16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>
                <a:solidFill>
                  <a:prstClr val="black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85" y="3492499"/>
            <a:ext cx="10588415" cy="2804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197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78C28F-0E26-4450-B5E9-87FEB7BD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A839B7-197F-4E24-9034-3FAB490E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94A0A18-C706-495C-B58F-7AF0D336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C573B90-884B-4A9F-A8FA-7F1E17F9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88F9F5E-BDB1-45F3-BCE2-76B6520C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884A89C-CCFA-45DE-98FF-AD7815AB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74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97480A-21EF-4CFF-9025-CCD9FA4E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36" y="365125"/>
            <a:ext cx="9295852" cy="9594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58E34F7-5664-4D9D-945D-F455A3DFE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0230B20-378D-4F09-8BF3-DEC4AF859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E6BB53C-6E2D-4274-9D7E-A670158CB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167D38A-88C4-4F01-BFB9-D94E541EC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99B471D-3ADB-4293-9A4B-67CF34A7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3774760-CCCB-42BA-9A1B-D8E7D8A9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83038AC-F431-4B77-9D3B-926E6AB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32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8593C6-3D1B-460E-B901-F4BB8F0E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46840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431235"/>
            <a:ext cx="11100021" cy="4866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87351A-05B1-4209-ABD5-8A3B58E6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29372B3-9D16-415C-AFC6-5D4652E2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FC96612-9E2F-40CF-99EB-6E186AF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17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8AF7B9-53C0-4585-9B89-2FBA7B70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6201745-3FA6-4569-A489-EF0EA162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CBFEA74-BC5E-4B0B-835D-E657A873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FD1EE18-4D1C-4701-8BBA-0169DC7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7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19FDDA1-6ACB-4F4D-B161-8B6F564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7317F60-55C3-4BB3-BDEB-861CA825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1E89CA0-249C-4A75-A3B7-DBDE446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57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54949C-EB4F-4ACF-8ADE-56A8C29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126C2B-8498-44CE-B005-71433DDB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0CAAFC-D17E-4850-87AB-4B0A70BF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70FB378-A528-4D34-A3DA-9AAD4037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BE1E530-6145-4EB0-B9A0-4C5FC5E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F277388-E30C-4DA3-B6CF-2F670642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397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174CB1-3943-4F0E-9F85-C3E76CA8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3E7326-9859-4138-A3F6-5A4E1D605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1411D02-CB68-43D9-85FC-185924DA2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6D51B13-BF22-4142-BD28-F2F7C614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197E58-C0D2-4770-BF0F-B8560F93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179F60B-0CBB-4728-801E-BBB606D2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809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85D5A0-D36B-42D3-8503-A08848E9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B9DE344-B2E6-4D08-8EFD-71DBF3147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4F3758-74C8-452E-83A6-2CC57BC5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0A3BFC-EC66-4779-8648-8C5557A2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1D2088-CE38-4639-9C50-5E8FE341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503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56662CB-0803-47C7-B8F3-343BD6375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C913163-7159-4A13-99D8-0BF55A008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8937CC0-663F-45FD-AF01-CB276254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F24968-DE40-4BED-BFBB-FACFDD8C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1762EC-6177-4132-ACB5-5C730475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25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pPr lvl="0">
              <a:defRPr sz="1800" b="0"/>
            </a:pPr>
            <a:r>
              <a:rPr sz="2700" b="1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92566" indent="-597932"/>
            <a:lvl3pPr marL="1328548" indent="-567180"/>
            <a:lvl4pPr marL="1677132" indent="-583581"/>
            <a:lvl5pPr marL="2086118" indent="-667026"/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2493748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F184B0-B474-49DB-90DF-EA525157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21C19F0-1FB7-4AE0-896E-2777B6C62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6464CF-570F-4361-9C22-BC3CA88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8B62D1-8837-45F2-8787-A2B9AB1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E02877-DE60-4015-8FCF-892ACE36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19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78C28F-0E26-4450-B5E9-87FEB7BD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A839B7-197F-4E24-9034-3FAB490E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94A0A18-C706-495C-B58F-7AF0D336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C573B90-884B-4A9F-A8FA-7F1E17F9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88F9F5E-BDB1-45F3-BCE2-76B6520C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884A89C-CCFA-45DE-98FF-AD7815AB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25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97480A-21EF-4CFF-9025-CCD9FA4E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536" y="365125"/>
            <a:ext cx="9295852" cy="9594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58E34F7-5664-4D9D-945D-F455A3DFE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0230B20-378D-4F09-8BF3-DEC4AF859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E6BB53C-6E2D-4274-9D7E-A670158CB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167D38A-88C4-4F01-BFB9-D94E541EC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99B471D-3ADB-4293-9A4B-67CF34A7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3774760-CCCB-42BA-9A1B-D8E7D8A9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83038AC-F431-4B77-9D3B-926E6AB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86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8AF7B9-53C0-4585-9B89-2FBA7B70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6201745-3FA6-4569-A489-EF0EA162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CBFEA74-BC5E-4B0B-835D-E657A873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FD1EE18-4D1C-4701-8BBA-0169DC7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41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19FDDA1-6ACB-4F4D-B161-8B6F564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7317F60-55C3-4BB3-BDEB-861CA825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1E89CA0-249C-4A75-A3B7-DBDE446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70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54949C-EB4F-4ACF-8ADE-56A8C29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126C2B-8498-44CE-B005-71433DDB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0CAAFC-D17E-4850-87AB-4B0A70BF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70FB378-A528-4D34-A3DA-9AAD4037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BE1E530-6145-4EB0-B9A0-4C5FC5E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F277388-E30C-4DA3-B6CF-2F670642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2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174CB1-3943-4F0E-9F85-C3E76CA8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3E7326-9859-4138-A3F6-5A4E1D605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1411D02-CB68-43D9-85FC-185924DA2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6D51B13-BF22-4142-BD28-F2F7C614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197E58-C0D2-4770-BF0F-B8560F93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179F60B-0CBB-4728-801E-BBB606D2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AD6C713-6B5B-4652-B919-0C9C326B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103E2E6-5E74-4663-AD70-D00426D6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0789257" cy="472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9927BD6-A005-4E4E-8C32-0E1B6CC0C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6D4B-7653-4E0B-8F57-D38CF83377B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2D051F-F1D7-4D05-9D06-0B2E7BC1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91EC13-E05F-4BCF-8EC0-B2CDC6777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2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AD6C713-6B5B-4652-B919-0C9C326B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103E2E6-5E74-4663-AD70-D00426D6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0789257" cy="472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9927BD6-A005-4E4E-8C32-0E1B6CC0C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6D4B-7653-4E0B-8F57-D38CF8337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2D051F-F1D7-4D05-9D06-0B2E7BC1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91EC13-E05F-4BCF-8EC0-B2CDC6777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B023F-0D85-424A-AD30-ACA2241933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8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D286FF-B124-458F-B57B-2B1D24945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PHÂN TÍCH VÀ THIẾT KẾ HỆ THỐNG</a:t>
            </a:r>
            <a:endParaRPr lang="en-US" sz="7200" b="1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B71ED79-E603-4351-A7EB-B158BDF0B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600" y="3856038"/>
            <a:ext cx="10477500" cy="1655762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Le Viet Truong</a:t>
            </a:r>
            <a:endParaRPr lang="en-US"/>
          </a:p>
          <a:p>
            <a:pPr lvl="0" algn="l"/>
            <a:r>
              <a:rPr lang="en-US" b="1" smtClean="0"/>
              <a:t>Faculty </a:t>
            </a:r>
            <a:r>
              <a:rPr lang="en-US" b="1"/>
              <a:t>of Computer Science</a:t>
            </a:r>
            <a:endParaRPr lang="en-US" b="1" smtClean="0"/>
          </a:p>
          <a:p>
            <a:pPr algn="l"/>
            <a:r>
              <a:rPr lang="en-US" b="1" smtClean="0"/>
              <a:t>Vietnam </a:t>
            </a:r>
            <a:r>
              <a:rPr lang="en-US" b="1"/>
              <a:t>- Korea University of Information and Communication Technology (VKU)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9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10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09" name="Shape 9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Critique of Waterfall process</a:t>
            </a:r>
          </a:p>
        </p:txBody>
      </p:sp>
      <p:sp>
        <p:nvSpPr>
          <p:cNvPr id="910" name="Shape 910"/>
          <p:cNvSpPr>
            <a:spLocks noGrp="1"/>
          </p:cNvSpPr>
          <p:nvPr>
            <p:ph type="body" idx="1"/>
          </p:nvPr>
        </p:nvSpPr>
        <p:spPr>
          <a:xfrm>
            <a:off x="393700" y="1326731"/>
            <a:ext cx="11480801" cy="41394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vi-VN" sz="2300" dirty="0"/>
              <a:t>Phản ứng kém với các thay đổi và vấn đề</a:t>
            </a:r>
          </a:p>
          <a:p>
            <a:pPr lvl="0">
              <a:defRPr sz="1800"/>
            </a:pPr>
            <a:r>
              <a:rPr lang="vi-VN" sz="2300" dirty="0"/>
              <a:t>Tài liệu trả trước quan trọng</a:t>
            </a:r>
          </a:p>
          <a:p>
            <a:pPr lvl="0">
              <a:defRPr sz="1800"/>
            </a:pPr>
            <a:r>
              <a:rPr lang="vi-VN" sz="2300" dirty="0"/>
              <a:t>Giả sử đặc điểm kỹ thuật cố định - có thể không phải là những gì khách hàng muốn</a:t>
            </a:r>
          </a:p>
          <a:p>
            <a:pPr lvl="0">
              <a:defRPr sz="1800"/>
            </a:pPr>
            <a:r>
              <a:rPr lang="vi-VN" sz="2300" dirty="0"/>
              <a:t>Các bản sửa lỗi đến rất muộn - tốn kém hơn để sửa chữa vào thời gian sau</a:t>
            </a:r>
            <a:endParaRPr sz="2300" dirty="0"/>
          </a:p>
        </p:txBody>
      </p:sp>
      <p:pic>
        <p:nvPicPr>
          <p:cNvPr id="911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387780" y="3208749"/>
            <a:ext cx="8070308" cy="3020624"/>
          </a:xfrm>
          <a:prstGeom prst="rect">
            <a:avLst/>
          </a:prstGeom>
          <a:ln w="6350">
            <a:round/>
          </a:ln>
        </p:spPr>
      </p:pic>
      <p:sp>
        <p:nvSpPr>
          <p:cNvPr id="912" name="Shape 912"/>
          <p:cNvSpPr/>
          <p:nvPr/>
        </p:nvSpPr>
        <p:spPr>
          <a:xfrm>
            <a:off x="4312820" y="6278321"/>
            <a:ext cx="3922562" cy="27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1400"/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Source:  Applied Software Measurement, Capers Jones, 1996.</a:t>
            </a:r>
          </a:p>
        </p:txBody>
      </p:sp>
    </p:spTree>
    <p:extLst>
      <p:ext uri="{BB962C8B-B14F-4D97-AF65-F5344CB8AC3E}">
        <p14:creationId xmlns:p14="http://schemas.microsoft.com/office/powerpoint/2010/main" val="35478738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11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15" name="Shape 9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 b="0"/>
            </a:pPr>
            <a:r>
              <a:rPr lang="en-US" sz="3500" b="1" dirty="0" err="1"/>
              <a:t>Lặp</a:t>
            </a:r>
            <a:r>
              <a:rPr lang="en-US" sz="3500" b="1" dirty="0"/>
              <a:t> </a:t>
            </a:r>
            <a:r>
              <a:rPr lang="en-US" sz="3500" b="1" dirty="0" err="1"/>
              <a:t>lại</a:t>
            </a:r>
            <a:r>
              <a:rPr lang="en-US" sz="3500" b="1" dirty="0"/>
              <a:t> </a:t>
            </a:r>
            <a:r>
              <a:rPr lang="en-US" sz="3500" b="1" dirty="0" err="1"/>
              <a:t>và</a:t>
            </a:r>
            <a:r>
              <a:rPr lang="en-US" sz="3500" b="1" dirty="0"/>
              <a:t> </a:t>
            </a:r>
            <a:r>
              <a:rPr lang="en-US" sz="3500" b="1" dirty="0" err="1"/>
              <a:t>nhanh</a:t>
            </a:r>
            <a:r>
              <a:rPr lang="en-US" sz="3500" b="1" dirty="0"/>
              <a:t> </a:t>
            </a:r>
            <a:r>
              <a:rPr lang="en-US" sz="3500" b="1" dirty="0" err="1"/>
              <a:t>nhẹn</a:t>
            </a:r>
            <a:r>
              <a:rPr lang="en-US" sz="3500" b="1" dirty="0"/>
              <a:t/>
            </a:r>
            <a:br>
              <a:rPr lang="en-US" sz="3500" b="1" dirty="0"/>
            </a:br>
            <a:r>
              <a:rPr lang="en-US" sz="3500" b="1" dirty="0" err="1"/>
              <a:t>Quá</a:t>
            </a:r>
            <a:r>
              <a:rPr lang="en-US" sz="3500" b="1" dirty="0"/>
              <a:t> </a:t>
            </a:r>
            <a:r>
              <a:rPr lang="en-US" sz="3500" b="1" dirty="0" err="1"/>
              <a:t>trình</a:t>
            </a:r>
            <a:r>
              <a:rPr lang="en-US" sz="3500" b="1" dirty="0"/>
              <a:t> </a:t>
            </a:r>
            <a:r>
              <a:rPr lang="en-US" sz="3500" b="1" dirty="0" err="1"/>
              <a:t>phát</a:t>
            </a:r>
            <a:r>
              <a:rPr lang="en-US" sz="3500" b="1" dirty="0"/>
              <a:t> </a:t>
            </a:r>
            <a:r>
              <a:rPr lang="en-US" sz="3500" b="1" dirty="0" err="1"/>
              <a:t>triển</a:t>
            </a:r>
            <a:endParaRPr sz="3500" b="1" dirty="0"/>
          </a:p>
        </p:txBody>
      </p:sp>
    </p:spTree>
    <p:extLst>
      <p:ext uri="{BB962C8B-B14F-4D97-AF65-F5344CB8AC3E}">
        <p14:creationId xmlns:p14="http://schemas.microsoft.com/office/powerpoint/2010/main" val="31299397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12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18" name="Shape 9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en-US" sz="2700" b="1" dirty="0" err="1"/>
              <a:t>Sự</a:t>
            </a:r>
            <a:r>
              <a:rPr lang="en-US" sz="2700" b="1" dirty="0"/>
              <a:t> </a:t>
            </a:r>
            <a:r>
              <a:rPr lang="en-US" sz="2700" b="1" dirty="0" err="1"/>
              <a:t>thật</a:t>
            </a:r>
            <a:r>
              <a:rPr lang="en-US" sz="2700" b="1" dirty="0"/>
              <a:t> </a:t>
            </a:r>
            <a:r>
              <a:rPr lang="en-US" sz="2700" b="1" dirty="0" err="1"/>
              <a:t>của</a:t>
            </a:r>
            <a:r>
              <a:rPr lang="en-US" sz="2700" b="1" dirty="0"/>
              <a:t> </a:t>
            </a:r>
            <a:r>
              <a:rPr lang="en-US" sz="2700" b="1" dirty="0" err="1"/>
              <a:t>cuộc</a:t>
            </a:r>
            <a:r>
              <a:rPr lang="en-US" sz="2700" b="1" dirty="0"/>
              <a:t> </a:t>
            </a:r>
            <a:r>
              <a:rPr lang="en-US" sz="2700" b="1" dirty="0" err="1"/>
              <a:t>sống</a:t>
            </a:r>
            <a:endParaRPr sz="2700" b="1" dirty="0"/>
          </a:p>
        </p:txBody>
      </p:sp>
      <p:sp>
        <p:nvSpPr>
          <p:cNvPr id="919" name="Shape 9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vi-VN" sz="2300" dirty="0"/>
              <a:t>Yêu cầu thay đổi, thay đổi phá vỡ thiết kế hiện có.</a:t>
            </a:r>
          </a:p>
          <a:p>
            <a:pPr lvl="0">
              <a:defRPr sz="1800"/>
            </a:pPr>
            <a:r>
              <a:rPr lang="vi-VN" sz="2300" dirty="0"/>
              <a:t>Mã hóa một thiết kế cho thấy những sai sót trong thiết kế</a:t>
            </a:r>
          </a:p>
          <a:p>
            <a:pPr lvl="0">
              <a:defRPr sz="1800"/>
            </a:pPr>
            <a:r>
              <a:rPr lang="vi-VN" sz="2300" dirty="0"/>
              <a:t>Kiểm tra xác định lỗi trong mã - có thể là lỗi thiết kế</a:t>
            </a:r>
          </a:p>
          <a:p>
            <a:pPr lvl="0">
              <a:defRPr sz="1800"/>
            </a:pPr>
            <a:r>
              <a:rPr lang="vi-VN" sz="2300" dirty="0"/>
              <a:t>Bảo trì không chỉ yêu cầu các bản sửa lỗi mà còn yêu cầu các tính năng mới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28015435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23" name="Shape 9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en-US" sz="2700" b="1" dirty="0" err="1"/>
              <a:t>Triết</a:t>
            </a:r>
            <a:r>
              <a:rPr lang="en-US" sz="2700" b="1" dirty="0"/>
              <a:t> </a:t>
            </a:r>
            <a:r>
              <a:rPr lang="en-US" sz="2700" b="1" dirty="0" err="1"/>
              <a:t>học</a:t>
            </a:r>
            <a:endParaRPr sz="2700" b="1" dirty="0"/>
          </a:p>
        </p:txBody>
      </p:sp>
      <p:sp>
        <p:nvSpPr>
          <p:cNvPr id="924" name="Shape 9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vi-VN" sz="2300" dirty="0"/>
              <a:t>Nắm lấy thay đổi</a:t>
            </a:r>
          </a:p>
          <a:p>
            <a:pPr lvl="0">
              <a:defRPr sz="1800"/>
            </a:pPr>
            <a:r>
              <a:rPr lang="vi-VN" sz="2300" dirty="0"/>
              <a:t>Đừng làm quá nhiều, quá sớm</a:t>
            </a:r>
          </a:p>
          <a:p>
            <a:pPr lvl="0">
              <a:defRPr sz="1800"/>
            </a:pPr>
            <a:r>
              <a:rPr lang="vi-VN" sz="2300" dirty="0"/>
              <a:t>Các cá nhân và tương tác qua các quy trình và công cụ</a:t>
            </a:r>
          </a:p>
          <a:p>
            <a:pPr lvl="0">
              <a:defRPr sz="1800"/>
            </a:pPr>
            <a:r>
              <a:rPr lang="vi-VN" sz="2300" dirty="0"/>
              <a:t>Làm việc phần mềm trên tài liệu toàn diện</a:t>
            </a:r>
          </a:p>
          <a:p>
            <a:pPr lvl="0">
              <a:defRPr sz="1800"/>
            </a:pPr>
            <a:r>
              <a:rPr lang="vi-VN" sz="2300" dirty="0"/>
              <a:t>Cộng tác với khách hàng trong quá trình đàm phán hợp đồng</a:t>
            </a:r>
          </a:p>
          <a:p>
            <a:pPr lvl="0">
              <a:defRPr sz="1800"/>
            </a:pPr>
            <a:r>
              <a:rPr lang="vi-VN" sz="2300" dirty="0"/>
              <a:t>Đáp ứng sự thay đổi so với việc tuân theo một kế hoạch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834615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14</a:t>
            </a:fld>
            <a:endParaRPr sz="1800">
              <a:solidFill>
                <a:srgbClr val="CC0000"/>
              </a:solidFill>
            </a:endParaRPr>
          </a:p>
        </p:txBody>
      </p:sp>
      <p:pic>
        <p:nvPicPr>
          <p:cNvPr id="928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343400" y="-317500"/>
            <a:ext cx="7734300" cy="6638066"/>
          </a:xfrm>
          <a:prstGeom prst="rect">
            <a:avLst/>
          </a:prstGeom>
          <a:ln w="6350">
            <a:round/>
          </a:ln>
        </p:spPr>
      </p:pic>
      <p:sp>
        <p:nvSpPr>
          <p:cNvPr id="930" name="Shape 930"/>
          <p:cNvSpPr/>
          <p:nvPr/>
        </p:nvSpPr>
        <p:spPr>
          <a:xfrm>
            <a:off x="415751" y="3411693"/>
            <a:ext cx="5161813" cy="302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520" tIns="42520" rIns="42520" bIns="42520" anchor="ctr">
            <a:spAutoFit/>
          </a:bodyPr>
          <a:lstStyle/>
          <a:p>
            <a:pPr lvl="0">
              <a:defRPr sz="1800">
                <a:uFillTx/>
              </a:defRPr>
            </a:pPr>
            <a:r>
              <a:rPr lang="vi-VN" sz="2400" dirty="0">
                <a:uFill>
                  <a:solidFill/>
                </a:uFill>
              </a:rPr>
              <a:t>Mã hóa sớm, thử nghiệm sớm hệ thống từng phần</a:t>
            </a:r>
          </a:p>
          <a:p>
            <a:pPr lvl="0">
              <a:defRPr sz="1800">
                <a:uFillTx/>
              </a:defRPr>
            </a:pPr>
            <a:r>
              <a:rPr lang="vi-VN" sz="2400" dirty="0">
                <a:uFill>
                  <a:solidFill/>
                </a:uFill>
              </a:rPr>
              <a:t>trong các chu kỳ lặp lại.</a:t>
            </a:r>
          </a:p>
          <a:p>
            <a:pPr lvl="0">
              <a:defRPr sz="1800">
                <a:uFillTx/>
              </a:defRPr>
            </a:pPr>
            <a:r>
              <a:rPr lang="vi-VN" sz="2400" dirty="0">
                <a:uFill>
                  <a:solidFill/>
                </a:uFill>
              </a:rPr>
              <a:t>Sự phát triển bắt đầu trước khi tất cả các yêu cầu được xác định chi tiết.</a:t>
            </a:r>
          </a:p>
          <a:p>
            <a:pPr lvl="0">
              <a:defRPr sz="1800">
                <a:uFillTx/>
              </a:defRPr>
            </a:pPr>
            <a:r>
              <a:rPr lang="vi-VN" sz="2400" dirty="0">
                <a:uFill>
                  <a:solidFill/>
                </a:uFill>
              </a:rPr>
              <a:t>Phản hồi được sử dụng để làm rõ sự phát triển</a:t>
            </a:r>
          </a:p>
          <a:p>
            <a:pPr lvl="0">
              <a:defRPr sz="1800">
                <a:uFillTx/>
              </a:defRPr>
            </a:pPr>
            <a:r>
              <a:rPr lang="vi-VN" sz="2400" dirty="0">
                <a:uFill>
                  <a:solidFill/>
                </a:uFill>
              </a:rPr>
              <a:t>sự chỉ rõ.</a:t>
            </a:r>
            <a:endParaRPr sz="24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694485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33" name="Shape 9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/>
              <a:t>Benefits</a:t>
            </a:r>
          </a:p>
        </p:txBody>
      </p:sp>
      <p:sp>
        <p:nvSpPr>
          <p:cNvPr id="934" name="Shape 9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300"/>
              <a:t>Early rather than late mitigation of high risks</a:t>
            </a:r>
          </a:p>
          <a:p>
            <a:pPr lvl="0">
              <a:defRPr sz="1800"/>
            </a:pPr>
            <a:r>
              <a:rPr sz="2300"/>
              <a:t>Early visible progress</a:t>
            </a:r>
          </a:p>
          <a:p>
            <a:pPr lvl="0">
              <a:defRPr sz="1800"/>
            </a:pPr>
            <a:r>
              <a:rPr sz="2300"/>
              <a:t>Managed complexity - the team is not overwhelmed by “analysis paralysis” or very long and complex steps</a:t>
            </a:r>
          </a:p>
          <a:p>
            <a:pPr lvl="0">
              <a:defRPr sz="1800"/>
            </a:pPr>
            <a:r>
              <a:rPr sz="2300"/>
              <a:t>Early feedback, user engagement, and adaptation, leading to a redefined system that more closely meets the real needs of the stakeholders</a:t>
            </a:r>
          </a:p>
          <a:p>
            <a:pPr lvl="0">
              <a:defRPr sz="1800"/>
            </a:pPr>
            <a:r>
              <a:rPr sz="2300"/>
              <a:t>Feedback can also improve development process itself</a:t>
            </a:r>
          </a:p>
        </p:txBody>
      </p:sp>
      <p:sp>
        <p:nvSpPr>
          <p:cNvPr id="935" name="Shape 935"/>
          <p:cNvSpPr/>
          <p:nvPr/>
        </p:nvSpPr>
        <p:spPr>
          <a:xfrm>
            <a:off x="469900" y="1958421"/>
            <a:ext cx="10896600" cy="4185761"/>
          </a:xfrm>
          <a:prstGeom prst="rect">
            <a:avLst/>
          </a:prstGeom>
          <a:solidFill>
            <a:srgbClr val="FFFFFF">
              <a:alpha val="7992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  <a:p>
            <a:pPr lvl="0" algn="ctr"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  <a:p>
            <a:pPr lvl="0" algn="ctr"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  <a:p>
            <a:pPr lvl="0" algn="ctr">
              <a:defRPr sz="1800">
                <a:uFillTx/>
              </a:defRPr>
            </a:pPr>
            <a:r>
              <a:rPr lang="vi-VN" sz="3600" dirty="0">
                <a:uFill>
                  <a:solidFill/>
                </a:uFill>
              </a:rPr>
              <a:t>Dự án ít thất bại hơn, năng suất tốt hơn,</a:t>
            </a:r>
          </a:p>
          <a:p>
            <a:pPr lvl="0" algn="ctr">
              <a:defRPr sz="1800">
                <a:uFillTx/>
              </a:defRPr>
            </a:pPr>
            <a:r>
              <a:rPr lang="vi-VN" sz="3600" dirty="0">
                <a:uFill>
                  <a:solidFill/>
                </a:uFill>
              </a:rPr>
              <a:t>và tỷ lệ sai sót thấp hơn</a:t>
            </a:r>
            <a:endParaRPr sz="3600" dirty="0">
              <a:uFill>
                <a:solidFill/>
              </a:uFill>
            </a:endParaRPr>
          </a:p>
          <a:p>
            <a:pPr lvl="0" algn="ctr"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9761115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16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38" name="Shape 938"/>
          <p:cNvSpPr>
            <a:spLocks noGrp="1"/>
          </p:cNvSpPr>
          <p:nvPr>
            <p:ph type="title"/>
          </p:nvPr>
        </p:nvSpPr>
        <p:spPr>
          <a:xfrm>
            <a:off x="355600" y="2930"/>
            <a:ext cx="11627521" cy="569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vi-VN" sz="2700" b="1" dirty="0"/>
              <a:t>Phương pháp phát triển phần mềm nhanh</a:t>
            </a:r>
            <a:endParaRPr sz="2700" b="1" dirty="0"/>
          </a:p>
        </p:txBody>
      </p:sp>
      <p:sp>
        <p:nvSpPr>
          <p:cNvPr id="939" name="Shape 939"/>
          <p:cNvSpPr>
            <a:spLocks noGrp="1"/>
          </p:cNvSpPr>
          <p:nvPr>
            <p:ph type="body" idx="1"/>
          </p:nvPr>
        </p:nvSpPr>
        <p:spPr>
          <a:xfrm>
            <a:off x="355600" y="1295400"/>
            <a:ext cx="11480801" cy="494952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vi-VN" sz="2300" dirty="0"/>
              <a:t>Phát triển phần mềm thích ứng (ASD)</a:t>
            </a:r>
          </a:p>
          <a:p>
            <a:pPr lvl="0">
              <a:defRPr sz="1800"/>
            </a:pPr>
            <a:r>
              <a:rPr lang="vi-VN" sz="2300" dirty="0"/>
              <a:t>Mô hình nhanh nhẹn</a:t>
            </a:r>
          </a:p>
          <a:p>
            <a:pPr lvl="0">
              <a:defRPr sz="1800"/>
            </a:pPr>
            <a:r>
              <a:rPr lang="vi-VN" sz="2300" dirty="0"/>
              <a:t>Quy trình hợp nhất Agile (AUP)</a:t>
            </a:r>
          </a:p>
          <a:p>
            <a:pPr lvl="0">
              <a:defRPr sz="1800"/>
            </a:pPr>
            <a:r>
              <a:rPr lang="vi-VN" sz="2300" dirty="0"/>
              <a:t>Phương pháp tinh thể rõ ràng</a:t>
            </a:r>
          </a:p>
          <a:p>
            <a:pPr lvl="0">
              <a:defRPr sz="1800"/>
            </a:pPr>
            <a:r>
              <a:rPr lang="vi-VN" sz="2300" dirty="0"/>
              <a:t>Phân phối nhanh có kỷ luật</a:t>
            </a:r>
          </a:p>
          <a:p>
            <a:pPr lvl="0">
              <a:defRPr sz="1800"/>
            </a:pPr>
            <a:r>
              <a:rPr lang="vi-VN" sz="2300" dirty="0"/>
              <a:t>Phương pháp phát triển Hệ thống động (DSDM)</a:t>
            </a:r>
          </a:p>
          <a:p>
            <a:pPr lvl="0">
              <a:defRPr sz="1800"/>
            </a:pPr>
            <a:r>
              <a:rPr lang="vi-VN" sz="2300" dirty="0"/>
              <a:t>Lập trình cực đoan</a:t>
            </a:r>
          </a:p>
          <a:p>
            <a:pPr lvl="0">
              <a:defRPr sz="1800"/>
            </a:pPr>
            <a:r>
              <a:rPr lang="vi-VN" sz="2300" dirty="0"/>
              <a:t>Phát triển theo hướng tính năng (FDD)</a:t>
            </a:r>
          </a:p>
          <a:p>
            <a:pPr lvl="0">
              <a:defRPr sz="1800"/>
            </a:pPr>
            <a:r>
              <a:rPr lang="vi-VN" sz="2300" dirty="0"/>
              <a:t>Phát triển phần mềm tinh gọn</a:t>
            </a:r>
          </a:p>
          <a:p>
            <a:pPr lvl="0">
              <a:defRPr sz="1800"/>
            </a:pPr>
            <a:r>
              <a:rPr lang="vi-VN" sz="2300" dirty="0"/>
              <a:t>Kanban</a:t>
            </a:r>
          </a:p>
          <a:p>
            <a:pPr lvl="0">
              <a:defRPr sz="1800"/>
            </a:pPr>
            <a:r>
              <a:rPr lang="vi-VN" sz="2300" dirty="0"/>
              <a:t>Scrum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400388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42" name="Shape 9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700" b="1" dirty="0"/>
              <a:t>Scrum</a:t>
            </a:r>
          </a:p>
        </p:txBody>
      </p:sp>
      <p:pic>
        <p:nvPicPr>
          <p:cNvPr id="943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013" y="1253656"/>
            <a:ext cx="10329975" cy="4350689"/>
          </a:xfrm>
          <a:prstGeom prst="rect">
            <a:avLst/>
          </a:prstGeom>
          <a:ln w="6350">
            <a:round/>
          </a:ln>
        </p:spPr>
      </p:pic>
      <p:sp>
        <p:nvSpPr>
          <p:cNvPr id="944" name="Shape 944"/>
          <p:cNvSpPr/>
          <p:nvPr/>
        </p:nvSpPr>
        <p:spPr>
          <a:xfrm>
            <a:off x="5246687" y="4798219"/>
            <a:ext cx="3714937" cy="5648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576341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47" name="Shape 947"/>
          <p:cNvSpPr>
            <a:spLocks noGrp="1"/>
          </p:cNvSpPr>
          <p:nvPr>
            <p:ph type="title"/>
          </p:nvPr>
        </p:nvSpPr>
        <p:spPr>
          <a:xfrm>
            <a:off x="355600" y="2930"/>
            <a:ext cx="11599492" cy="569364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>
              <a:defRPr sz="1800" b="0"/>
            </a:pPr>
            <a:r>
              <a:rPr lang="vi-VN" sz="2500" b="1" dirty="0"/>
              <a:t>UML có thể được sử dụng trong nhiều quy trình phát triển phần mềm</a:t>
            </a:r>
            <a:endParaRPr sz="2500" b="1" dirty="0"/>
          </a:p>
        </p:txBody>
      </p:sp>
      <p:grpSp>
        <p:nvGrpSpPr>
          <p:cNvPr id="953" name="Group 953"/>
          <p:cNvGrpSpPr/>
          <p:nvPr/>
        </p:nvGrpSpPr>
        <p:grpSpPr>
          <a:xfrm>
            <a:off x="6707187" y="1345562"/>
            <a:ext cx="5178383" cy="4909357"/>
            <a:chOff x="0" y="-886633"/>
            <a:chExt cx="5523607" cy="6982193"/>
          </a:xfrm>
        </p:grpSpPr>
        <p:pic>
          <p:nvPicPr>
            <p:cNvPr id="948" name="pasted-image.png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973" y="80830"/>
              <a:ext cx="2296187" cy="2296187"/>
            </a:xfrm>
            <a:prstGeom prst="rect">
              <a:avLst/>
            </a:prstGeom>
            <a:ln w="6350" cap="flat">
              <a:noFill/>
              <a:round/>
            </a:ln>
            <a:effectLst/>
          </p:spPr>
        </p:pic>
        <p:pic>
          <p:nvPicPr>
            <p:cNvPr id="949" name="waterfall_process.png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00" y="2560380"/>
              <a:ext cx="2985846" cy="2474129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</p:pic>
        <p:pic>
          <p:nvPicPr>
            <p:cNvPr id="950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1411" y="1284906"/>
              <a:ext cx="2992196" cy="2639117"/>
            </a:xfrm>
            <a:prstGeom prst="rect">
              <a:avLst/>
            </a:prstGeom>
            <a:ln w="6350" cap="flat">
              <a:noFill/>
              <a:round/>
            </a:ln>
            <a:effectLst/>
          </p:spPr>
        </p:pic>
        <p:sp>
          <p:nvSpPr>
            <p:cNvPr id="951" name="Shape 951"/>
            <p:cNvSpPr/>
            <p:nvPr/>
          </p:nvSpPr>
          <p:spPr>
            <a:xfrm>
              <a:off x="0" y="0"/>
              <a:ext cx="5479058" cy="5202823"/>
            </a:xfrm>
            <a:prstGeom prst="roundRect">
              <a:avLst>
                <a:gd name="adj" fmla="val 3661"/>
              </a:avLst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 rot="18893368">
              <a:off x="-751566" y="2415694"/>
              <a:ext cx="6982193" cy="377539"/>
            </a:xfrm>
            <a:prstGeom prst="rect">
              <a:avLst/>
            </a:prstGeom>
            <a:solidFill>
              <a:srgbClr val="DCDEE0">
                <a:alpha val="73634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0" marR="0" algn="just">
                <a:spcBef>
                  <a:spcPts val="600"/>
                </a:spcBef>
                <a:defRPr sz="27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 b="0"/>
              </a:pPr>
              <a:r>
                <a:rPr sz="2300"/>
                <a:t>Software development processes</a:t>
              </a:r>
            </a:p>
          </p:txBody>
        </p:sp>
      </p:grpSp>
      <p:pic>
        <p:nvPicPr>
          <p:cNvPr id="954" name="pasted-image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1071621" y="2864942"/>
            <a:ext cx="3500438" cy="1866305"/>
          </a:xfrm>
          <a:prstGeom prst="rect">
            <a:avLst/>
          </a:prstGeom>
          <a:ln w="6350">
            <a:round/>
          </a:ln>
        </p:spPr>
      </p:pic>
      <p:sp>
        <p:nvSpPr>
          <p:cNvPr id="955" name="Shape 955"/>
          <p:cNvSpPr/>
          <p:nvPr/>
        </p:nvSpPr>
        <p:spPr>
          <a:xfrm>
            <a:off x="5344496" y="3339661"/>
            <a:ext cx="489827" cy="916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64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uFillTx/>
              </a:defRPr>
            </a:pPr>
            <a:r>
              <a:rPr sz="5400">
                <a:uFill>
                  <a:solidFill/>
                </a:u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743106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19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958" name="Shape 9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vi-VN" sz="2700" b="1" dirty="0"/>
              <a:t>Biểu đồ UML có thể được áp dụng cho một số hoạt động</a:t>
            </a:r>
            <a:endParaRPr sz="2700" b="1" dirty="0"/>
          </a:p>
        </p:txBody>
      </p:sp>
      <p:graphicFrame>
        <p:nvGraphicFramePr>
          <p:cNvPr id="959" name="Table 959"/>
          <p:cNvGraphicFramePr/>
          <p:nvPr/>
        </p:nvGraphicFramePr>
        <p:xfrm>
          <a:off x="2922984" y="1793750"/>
          <a:ext cx="6941964" cy="2431104"/>
        </p:xfrm>
        <a:graphic>
          <a:graphicData uri="http://schemas.openxmlformats.org/drawingml/2006/table">
            <a:tbl>
              <a:tblPr/>
              <a:tblGrid>
                <a:gridCol w="2227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103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498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537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3609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endParaRPr sz="1300"/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 b="1">
                          <a:latin typeface="Verdana"/>
                          <a:ea typeface="Verdana"/>
                          <a:cs typeface="Verdana"/>
                        </a:rPr>
                        <a:t>Requirements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 b="1">
                          <a:latin typeface="Verdana"/>
                          <a:ea typeface="Verdana"/>
                          <a:cs typeface="Verdana"/>
                        </a:rPr>
                        <a:t>Analysis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 b="1">
                          <a:latin typeface="Verdana"/>
                          <a:ea typeface="Verdana"/>
                          <a:cs typeface="Verdana"/>
                        </a:rPr>
                        <a:t>Design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</a:rPr>
                        <a:t>Use-case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Symbol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sz="1300"/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sz="1300"/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3609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</a:rPr>
                        <a:t>Class, object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sz="1300"/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Symbol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Symbol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3609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</a:rPr>
                        <a:t>Activity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sz="1300"/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Symbol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Symbol"/>
                          <a:ea typeface="Symbol"/>
                          <a:cs typeface="Symbol"/>
                          <a:sym typeface="Symbol"/>
                        </a:rPr>
                        <a:t>ο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3609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</a:rPr>
                        <a:t>State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sz="1300"/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Symbol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Symbol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3609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</a:rPr>
                        <a:t>Interaction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sz="1300"/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Symbol"/>
                          <a:ea typeface="Symbol"/>
                          <a:cs typeface="Symbol"/>
                          <a:sym typeface="Symbol"/>
                        </a:rPr>
                        <a:t>ο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Symbol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</a:rPr>
                        <a:t>Component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sz="1300"/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sz="1300"/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Symbol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3609">
                <a:tc>
                  <a:txBody>
                    <a:bodyPr/>
                    <a:lstStyle/>
                    <a:p>
                      <a:pPr lvl="0" algn="l">
                        <a:spcBef>
                          <a:spcPts val="400"/>
                        </a:spcBef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</a:rPr>
                        <a:t>Deployment</a:t>
                      </a:r>
                    </a:p>
                  </a:txBody>
                  <a:tcPr marL="42863" marR="42863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sz="1300"/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endParaRPr sz="1300"/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400"/>
                        </a:spcBef>
                        <a:defRPr sz="1800"/>
                      </a:pPr>
                      <a:r>
                        <a:rPr sz="1300"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•</a:t>
                      </a:r>
                    </a:p>
                  </a:txBody>
                  <a:tcPr marL="42863" marR="42863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60" name="Shape 960"/>
          <p:cNvSpPr/>
          <p:nvPr/>
        </p:nvSpPr>
        <p:spPr>
          <a:xfrm>
            <a:off x="4815986" y="4787057"/>
            <a:ext cx="2904979" cy="63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267" tIns="38268" rIns="38267" bIns="38268">
            <a:spAutoFit/>
          </a:bodyPr>
          <a:lstStyle/>
          <a:p>
            <a:pPr>
              <a:defRPr sz="1800">
                <a:uFillTx/>
              </a:defRPr>
            </a:pPr>
            <a:r>
              <a:rPr dirty="0">
                <a:latin typeface="Symbol"/>
                <a:ea typeface="Symbol"/>
                <a:cs typeface="Symbol"/>
                <a:sym typeface="Symbol"/>
              </a:rPr>
              <a:t>ο</a:t>
            </a:r>
            <a:r>
              <a:rPr dirty="0">
                <a:latin typeface="Verdana"/>
                <a:ea typeface="Verdana"/>
                <a:cs typeface="Verdana"/>
                <a:sym typeface="Verdana"/>
              </a:rPr>
              <a:t> : </a:t>
            </a:r>
            <a:r>
              <a:rPr lang="en-US" dirty="0" err="1">
                <a:latin typeface="Verdana"/>
                <a:ea typeface="Verdana"/>
                <a:cs typeface="Verdana"/>
                <a:sym typeface="Verdana"/>
              </a:rPr>
              <a:t>cách</a:t>
            </a: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>
                <a:latin typeface="Verdana"/>
                <a:ea typeface="Verdana"/>
                <a:cs typeface="Verdana"/>
                <a:sym typeface="Verdana"/>
              </a:rPr>
              <a:t>sử</a:t>
            </a: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>
                <a:latin typeface="Verdana"/>
                <a:ea typeface="Verdana"/>
                <a:cs typeface="Verdana"/>
                <a:sym typeface="Verdana"/>
              </a:rPr>
              <a:t>dụng</a:t>
            </a: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>
                <a:latin typeface="Verdana"/>
                <a:ea typeface="Verdana"/>
                <a:cs typeface="Verdana"/>
                <a:sym typeface="Verdana"/>
              </a:rPr>
              <a:t>có</a:t>
            </a: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 smtClean="0">
                <a:latin typeface="Verdana"/>
                <a:ea typeface="Verdana"/>
                <a:cs typeface="Verdana"/>
                <a:sym typeface="Verdana"/>
              </a:rPr>
              <a:t>thể</a:t>
            </a:r>
            <a:endParaRPr lang="en-US" dirty="0" smtClean="0">
              <a:latin typeface="Verdana"/>
              <a:ea typeface="Verdana"/>
              <a:cs typeface="Verdana"/>
              <a:sym typeface="Verdana"/>
            </a:endParaRPr>
          </a:p>
          <a:p>
            <a:pPr>
              <a:defRPr sz="1800">
                <a:uFillTx/>
              </a:defRPr>
            </a:pPr>
            <a:r>
              <a:rPr dirty="0" smtClean="0">
                <a:latin typeface="Symbol"/>
                <a:ea typeface="Symbol"/>
                <a:cs typeface="Symbol"/>
                <a:sym typeface="Symbol"/>
              </a:rPr>
              <a:t>•</a:t>
            </a:r>
            <a:r>
              <a:rPr dirty="0" smtClean="0">
                <a:latin typeface="Verdana"/>
                <a:ea typeface="Verdana"/>
                <a:cs typeface="Verdana"/>
                <a:sym typeface="Verdana"/>
              </a:rPr>
              <a:t> : </a:t>
            </a:r>
            <a:r>
              <a:rPr lang="vi-VN" dirty="0">
                <a:latin typeface="Verdana"/>
                <a:ea typeface="Verdana"/>
                <a:cs typeface="Verdana"/>
                <a:sym typeface="Verdana"/>
              </a:rPr>
              <a:t>đề xuất sử dụng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121137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65238"/>
            <a:ext cx="10515600" cy="1655761"/>
          </a:xfrm>
        </p:spPr>
        <p:txBody>
          <a:bodyPr>
            <a:normAutofit/>
          </a:bodyPr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UML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31850" y="3327401"/>
            <a:ext cx="10515600" cy="1752600"/>
          </a:xfrm>
        </p:spPr>
        <p:txBody>
          <a:bodyPr>
            <a:noAutofit/>
          </a:bodyPr>
          <a:lstStyle/>
          <a:p>
            <a:pPr lvl="0">
              <a:defRPr sz="1800"/>
            </a:pPr>
            <a:r>
              <a:rPr lang="vi-VN" sz="2400" dirty="0"/>
              <a:t>Hoạt động phát triển phần mềm</a:t>
            </a:r>
          </a:p>
          <a:p>
            <a:pPr lvl="0">
              <a:defRPr sz="1800"/>
            </a:pPr>
            <a:r>
              <a:rPr lang="vi-VN" sz="2400" dirty="0"/>
              <a:t>Phân tích và thiết kế hướng đối tượng</a:t>
            </a:r>
          </a:p>
          <a:p>
            <a:pPr lvl="0">
              <a:defRPr sz="1800"/>
            </a:pPr>
            <a:r>
              <a:rPr lang="vi-VN" sz="2400" dirty="0"/>
              <a:t>Quy trình phát triển phần mềm</a:t>
            </a:r>
          </a:p>
          <a:p>
            <a:pPr lvl="0">
              <a:defRPr sz="1800"/>
            </a:pPr>
            <a:r>
              <a:rPr lang="vi-VN" sz="2400" dirty="0"/>
              <a:t>Quá trình phát triển phần mềm và UML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3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45" name="Shape 8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vi-VN" sz="2700" b="1" dirty="0"/>
              <a:t>Các hoạt động phát triển phần mềm chính</a:t>
            </a:r>
            <a:endParaRPr sz="2700" b="1" dirty="0"/>
          </a:p>
        </p:txBody>
      </p:sp>
      <p:grpSp>
        <p:nvGrpSpPr>
          <p:cNvPr id="853" name="Group 853"/>
          <p:cNvGrpSpPr/>
          <p:nvPr/>
        </p:nvGrpSpPr>
        <p:grpSpPr>
          <a:xfrm>
            <a:off x="2235677" y="1206500"/>
            <a:ext cx="8736648" cy="5084683"/>
            <a:chOff x="0" y="0"/>
            <a:chExt cx="9319089" cy="7628584"/>
          </a:xfrm>
        </p:grpSpPr>
        <p:sp>
          <p:nvSpPr>
            <p:cNvPr id="846" name="Shape 846"/>
            <p:cNvSpPr/>
            <p:nvPr/>
          </p:nvSpPr>
          <p:spPr>
            <a:xfrm>
              <a:off x="3186443" y="0"/>
              <a:ext cx="2946202" cy="2336007"/>
            </a:xfrm>
            <a:prstGeom prst="roundRect">
              <a:avLst>
                <a:gd name="adj" fmla="val 8155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Thu thập yêu cầu</a:t>
              </a:r>
            </a:p>
            <a:p>
              <a:pPr lvl="0" algn="ctr">
                <a:defRPr sz="1800">
                  <a:uFillTx/>
                </a:defRPr>
              </a:pPr>
              <a:endParaRPr lang="vi-VN" sz="2000" dirty="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endParaRPr>
            </a:p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Xác định đặc điểm kỹ thuật yêu cầu</a:t>
              </a:r>
              <a:endParaRPr dirty="0">
                <a:uFill>
                  <a:solidFill/>
                </a:uFill>
              </a:endParaRPr>
            </a:p>
          </p:txBody>
        </p:sp>
        <p:sp>
          <p:nvSpPr>
            <p:cNvPr id="847" name="Shape 847"/>
            <p:cNvSpPr/>
            <p:nvPr/>
          </p:nvSpPr>
          <p:spPr>
            <a:xfrm>
              <a:off x="6372886" y="0"/>
              <a:ext cx="2946203" cy="2336007"/>
            </a:xfrm>
            <a:prstGeom prst="roundRect">
              <a:avLst>
                <a:gd name="adj" fmla="val 8155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Thiết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kế</a:t>
              </a:r>
              <a:endParaRPr lang="en-US" sz="2000" dirty="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endParaRPr>
            </a:p>
            <a:p>
              <a:pPr lvl="0" algn="ctr">
                <a:defRPr sz="1800">
                  <a:uFillTx/>
                </a:defRPr>
              </a:pPr>
              <a:endParaRPr lang="en-US" sz="2000" dirty="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endParaRPr>
            </a:p>
            <a:p>
              <a:pPr lvl="0" algn="ctr">
                <a:defRPr sz="1800">
                  <a:uFillTx/>
                </a:defRPr>
              </a:pP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Thiết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kế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giải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pháp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/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kế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hoạch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phần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mềm</a:t>
              </a:r>
              <a:endParaRPr dirty="0">
                <a:uFill>
                  <a:solidFill/>
                </a:uFill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0" y="2646288"/>
              <a:ext cx="2946202" cy="2336007"/>
            </a:xfrm>
            <a:prstGeom prst="roundRect">
              <a:avLst>
                <a:gd name="adj" fmla="val 8155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Thực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hiện</a:t>
              </a:r>
              <a:endParaRPr lang="en-US" sz="2000" dirty="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endParaRPr>
            </a:p>
            <a:p>
              <a:pPr lvl="0" algn="ctr">
                <a:defRPr sz="1800">
                  <a:uFillTx/>
                </a:defRPr>
              </a:pPr>
              <a:endParaRPr lang="en-US" sz="2000" dirty="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endParaRPr>
            </a:p>
            <a:p>
              <a:pPr lvl="0" algn="ctr">
                <a:defRPr sz="1800">
                  <a:uFillTx/>
                </a:defRPr>
              </a:pP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Mã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hệ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thống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dựa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trên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thiết</a:t>
              </a:r>
              <a:r>
                <a:rPr lang="en-US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 </a:t>
              </a:r>
              <a:r>
                <a:rPr lang="en-US" sz="2000" dirty="0" err="1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kế</a:t>
              </a:r>
              <a:endParaRPr dirty="0">
                <a:uFill>
                  <a:solidFill/>
                </a:uFill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3186443" y="2646288"/>
              <a:ext cx="2946202" cy="2336007"/>
            </a:xfrm>
            <a:prstGeom prst="roundRect">
              <a:avLst>
                <a:gd name="adj" fmla="val 8155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Tích hợp và Kiểm tra</a:t>
              </a:r>
            </a:p>
            <a:p>
              <a:pPr lvl="0" algn="ctr">
                <a:defRPr sz="1800">
                  <a:uFillTx/>
                </a:defRPr>
              </a:pPr>
              <a:endParaRPr lang="vi-VN" sz="2000" dirty="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endParaRPr>
            </a:p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Chứng minh rằng hệ thống đáp ứng các yêu cầu</a:t>
              </a:r>
              <a:endParaRPr dirty="0">
                <a:uFill>
                  <a:solidFill/>
                </a:uFill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6372886" y="2646288"/>
              <a:ext cx="2946203" cy="2336007"/>
            </a:xfrm>
            <a:prstGeom prst="roundRect">
              <a:avLst>
                <a:gd name="adj" fmla="val 8155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Triển khai</a:t>
              </a:r>
            </a:p>
            <a:p>
              <a:pPr lvl="0" algn="ctr">
                <a:defRPr sz="1800">
                  <a:uFillTx/>
                </a:defRPr>
              </a:pPr>
              <a:endParaRPr lang="vi-VN" sz="2000" dirty="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endParaRPr>
            </a:p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Cài đặt và đào tạo</a:t>
              </a:r>
              <a:endParaRPr dirty="0">
                <a:uFill>
                  <a:solidFill/>
                </a:uFill>
              </a:endParaRPr>
            </a:p>
          </p:txBody>
        </p:sp>
        <p:sp>
          <p:nvSpPr>
            <p:cNvPr id="851" name="Shape 851"/>
            <p:cNvSpPr/>
            <p:nvPr/>
          </p:nvSpPr>
          <p:spPr>
            <a:xfrm>
              <a:off x="3186443" y="5292576"/>
              <a:ext cx="2946202" cy="2336008"/>
            </a:xfrm>
            <a:prstGeom prst="roundRect">
              <a:avLst>
                <a:gd name="adj" fmla="val 8155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Bảo trì</a:t>
              </a:r>
            </a:p>
            <a:p>
              <a:pPr lvl="0" algn="ctr">
                <a:defRPr sz="1800">
                  <a:uFillTx/>
                </a:defRPr>
              </a:pPr>
              <a:endParaRPr lang="vi-VN" sz="2000" dirty="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endParaRPr>
            </a:p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Đánh giá sau cài đặt</a:t>
              </a:r>
            </a:p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Tài liệu hỗ trợ</a:t>
              </a:r>
            </a:p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Hỗ trợ tích cực</a:t>
              </a:r>
              <a:endParaRPr dirty="0">
                <a:uFill>
                  <a:solidFill/>
                </a:uFill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0" y="0"/>
              <a:ext cx="2946202" cy="2336007"/>
            </a:xfrm>
            <a:prstGeom prst="roundRect">
              <a:avLst>
                <a:gd name="adj" fmla="val 8155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Thu thập yêu cầu</a:t>
              </a:r>
            </a:p>
            <a:p>
              <a:pPr lvl="0" algn="ctr">
                <a:defRPr sz="1800">
                  <a:uFillTx/>
                </a:defRPr>
              </a:pPr>
              <a:endParaRPr lang="vi-VN" sz="2000" dirty="0">
                <a:uFill>
                  <a:solidFill/>
                </a:uFill>
                <a:latin typeface="Gill Sans SemiBold"/>
                <a:ea typeface="Gill Sans SemiBold"/>
                <a:cs typeface="Gill Sans SemiBold"/>
                <a:sym typeface="Gill Sans SemiBold"/>
              </a:endParaRPr>
            </a:p>
            <a:p>
              <a:pPr lvl="0" algn="ctr">
                <a:defRPr sz="1800">
                  <a:uFillTx/>
                </a:defRPr>
              </a:pPr>
              <a:r>
                <a:rPr lang="vi-VN" sz="2000" dirty="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Xác định đặc điểm kỹ thuật yêu cầu</a:t>
              </a:r>
              <a:endParaRPr dirty="0">
                <a:uFill>
                  <a:solidFill/>
                </a:u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7134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4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520999" y="1176897"/>
            <a:ext cx="11150003" cy="245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lang="vi-VN" sz="3000" dirty="0">
                <a:latin typeface="Verdana"/>
                <a:ea typeface="Verdana"/>
                <a:cs typeface="Verdana"/>
                <a:sym typeface="Verdana"/>
              </a:rPr>
              <a:t>Phân tích nhấn mạnh việc điều tra vấn đề và các yêu cầu, hơn là một giải pháp.</a:t>
            </a:r>
          </a:p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lang="vi-VN" sz="3000" dirty="0">
                <a:latin typeface="Verdana"/>
                <a:ea typeface="Verdana"/>
                <a:cs typeface="Verdana"/>
                <a:sym typeface="Verdana"/>
              </a:rPr>
              <a:t>Trong quá trình phân tích hướng đối tượng, trọng tâm là tìm kiếm và mô tả đối tượng hoặc khái niệm trong miền vấn đề.</a:t>
            </a:r>
            <a:endParaRPr sz="30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57" name="AnalysisPhas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74" y="4118192"/>
            <a:ext cx="3571875" cy="2193492"/>
          </a:xfrm>
          <a:prstGeom prst="rect">
            <a:avLst/>
          </a:prstGeom>
          <a:ln w="6350">
            <a:round/>
          </a:ln>
        </p:spPr>
      </p:pic>
      <p:pic>
        <p:nvPicPr>
          <p:cNvPr id="858" name="pasted-image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4038" y="3657076"/>
            <a:ext cx="4405313" cy="1858492"/>
          </a:xfrm>
          <a:prstGeom prst="rect">
            <a:avLst/>
          </a:prstGeom>
          <a:ln w="6350">
            <a:round/>
          </a:ln>
        </p:spPr>
      </p:pic>
      <p:sp>
        <p:nvSpPr>
          <p:cNvPr id="859" name="Shape 859"/>
          <p:cNvSpPr/>
          <p:nvPr/>
        </p:nvSpPr>
        <p:spPr>
          <a:xfrm>
            <a:off x="6462913" y="5492485"/>
            <a:ext cx="4407566" cy="1045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lang="vi-VN" dirty="0">
                <a:ea typeface="Verdana"/>
                <a:cs typeface="Verdana"/>
                <a:sym typeface="Verdana"/>
              </a:rPr>
              <a:t>Nếu muốn có hệ thống tính tiền tại siêu thị</a:t>
            </a:r>
          </a:p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lang="vi-VN" dirty="0">
                <a:ea typeface="Verdana"/>
                <a:cs typeface="Verdana"/>
                <a:sym typeface="Verdana"/>
              </a:rPr>
              <a:t>Nó sẽ được sử dụng như thế nào?</a:t>
            </a:r>
          </a:p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lang="vi-VN" dirty="0">
                <a:ea typeface="Verdana"/>
                <a:cs typeface="Verdana"/>
                <a:sym typeface="Verdana"/>
              </a:rPr>
              <a:t>Chức năng của nó là gì?</a:t>
            </a:r>
            <a:endParaRPr dirty="0"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493013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5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468992" y="1585464"/>
            <a:ext cx="11150003" cy="162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lang="vi-VN" sz="2400" dirty="0">
                <a:ea typeface="Verdana"/>
                <a:cs typeface="Verdana"/>
                <a:sym typeface="Verdana"/>
              </a:rPr>
              <a:t>Thiết kế nhấn mạnh một giải pháp khái niệm trong phần mềm đáp ứng các yêu cầu và "hướng dẫn" việc thực hiện.</a:t>
            </a:r>
          </a:p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lang="vi-VN" sz="2400" dirty="0">
                <a:ea typeface="Verdana"/>
                <a:cs typeface="Verdana"/>
                <a:sym typeface="Verdana"/>
              </a:rPr>
              <a:t>Trong quá trình thiết kế hướng đối tượng, chú trọng đến việc xác định các đối tượng phần mềm và cách chúng cộng tác để đáp ứng các yêu cầu.</a:t>
            </a:r>
            <a:endParaRPr lang="en-US" sz="2400" dirty="0">
              <a:ea typeface="Verdana"/>
              <a:cs typeface="Verdana"/>
              <a:sym typeface="Verdana"/>
            </a:endParaRPr>
          </a:p>
        </p:txBody>
      </p:sp>
      <p:pic>
        <p:nvPicPr>
          <p:cNvPr id="863" name="DesignPhas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74" y="4301274"/>
            <a:ext cx="3571875" cy="2193493"/>
          </a:xfrm>
          <a:prstGeom prst="rect">
            <a:avLst/>
          </a:prstGeom>
          <a:ln w="6350">
            <a:round/>
          </a:ln>
        </p:spPr>
      </p:pic>
      <p:pic>
        <p:nvPicPr>
          <p:cNvPr id="864" name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066294" y="4126014"/>
            <a:ext cx="3047068" cy="1606716"/>
          </a:xfrm>
          <a:prstGeom prst="rect">
            <a:avLst/>
          </a:prstGeom>
          <a:ln w="6350">
            <a:round/>
          </a:ln>
        </p:spPr>
      </p:pic>
      <p:pic>
        <p:nvPicPr>
          <p:cNvPr id="865" name="pasted-image.pn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027" y="3551337"/>
            <a:ext cx="3047069" cy="1341121"/>
          </a:xfrm>
          <a:prstGeom prst="rect">
            <a:avLst/>
          </a:prstGeom>
          <a:ln w="6350">
            <a:round/>
          </a:ln>
        </p:spPr>
      </p:pic>
      <p:sp>
        <p:nvSpPr>
          <p:cNvPr id="866" name="Shape 866"/>
          <p:cNvSpPr/>
          <p:nvPr/>
        </p:nvSpPr>
        <p:spPr>
          <a:xfrm>
            <a:off x="6096000" y="6142615"/>
            <a:ext cx="5600201" cy="34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lang="vi-VN" sz="1700" dirty="0">
                <a:latin typeface="Verdana"/>
                <a:ea typeface="Verdana"/>
                <a:cs typeface="Verdana"/>
                <a:sym typeface="Verdana"/>
              </a:rPr>
              <a:t>Đặc điểm kỹ thuật thiết kế của hệ thống tính tiền</a:t>
            </a:r>
            <a:endParaRPr sz="17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67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9555" y="4892458"/>
            <a:ext cx="2321279" cy="1250157"/>
          </a:xfrm>
          <a:prstGeom prst="rect">
            <a:avLst/>
          </a:prstGeom>
          <a:ln>
            <a:solidFill/>
            <a:miter lim="400000"/>
          </a:ln>
        </p:spPr>
      </p:pic>
      <p:sp>
        <p:nvSpPr>
          <p:cNvPr id="868" name="Shape 868"/>
          <p:cNvSpPr/>
          <p:nvPr/>
        </p:nvSpPr>
        <p:spPr>
          <a:xfrm>
            <a:off x="5564841" y="3588124"/>
            <a:ext cx="1210588" cy="26161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Class diagram</a:t>
            </a:r>
          </a:p>
        </p:txBody>
      </p:sp>
      <p:sp>
        <p:nvSpPr>
          <p:cNvPr id="869" name="Shape 869"/>
          <p:cNvSpPr/>
          <p:nvPr/>
        </p:nvSpPr>
        <p:spPr>
          <a:xfrm>
            <a:off x="9893507" y="3289727"/>
            <a:ext cx="1553374" cy="26161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Database schema</a:t>
            </a:r>
          </a:p>
        </p:txBody>
      </p:sp>
      <p:sp>
        <p:nvSpPr>
          <p:cNvPr id="870" name="Shape 870"/>
          <p:cNvSpPr/>
          <p:nvPr/>
        </p:nvSpPr>
        <p:spPr>
          <a:xfrm>
            <a:off x="8154038" y="4943503"/>
            <a:ext cx="1484124" cy="26161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5876589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6</a:t>
            </a:fld>
            <a:endParaRPr sz="1800">
              <a:solidFill>
                <a:srgbClr val="CC0000"/>
              </a:solidFill>
            </a:endParaRPr>
          </a:p>
        </p:txBody>
      </p:sp>
      <p:pic>
        <p:nvPicPr>
          <p:cNvPr id="873" name="pasted-image.tif"/>
          <p:cNvPicPr/>
          <p:nvPr/>
        </p:nvPicPr>
        <p:blipFill>
          <a:blip r:embed="rId2"/>
          <a:stretch>
            <a:fillRect/>
          </a:stretch>
        </p:blipFill>
        <p:spPr>
          <a:xfrm>
            <a:off x="1020867" y="2147565"/>
            <a:ext cx="10150266" cy="2639070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27752825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7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520998" y="1386951"/>
            <a:ext cx="11150003" cy="147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20" tIns="42520" rIns="42520" bIns="42520" anchor="ctr">
            <a:spAutoFit/>
          </a:bodyPr>
          <a:lstStyle/>
          <a:p>
            <a:pPr algn="just">
              <a:spcBef>
                <a:spcPts val="502"/>
              </a:spcBef>
              <a:defRPr sz="1800">
                <a:uFillTx/>
              </a:defRPr>
            </a:pPr>
            <a:r>
              <a:rPr lang="vi-VN" sz="3000" dirty="0">
                <a:latin typeface="Arial" pitchFamily="34" charset="0"/>
                <a:ea typeface="Verdana"/>
                <a:cs typeface="Arial" pitchFamily="34" charset="0"/>
                <a:sym typeface="Verdana"/>
              </a:rPr>
              <a:t>Quá trình phát triển phần mềm là một chuỗi các hoạt động phát triển phần mềm mà một chương trình phần mềm phải trải qua khi được phát triển</a:t>
            </a:r>
            <a:endParaRPr sz="3000" dirty="0">
              <a:latin typeface="Arial" pitchFamily="34" charset="0"/>
              <a:ea typeface="Verdana"/>
              <a:cs typeface="Arial" pitchFamily="34" charset="0"/>
              <a:sym typeface="Verdana"/>
            </a:endParaRPr>
          </a:p>
        </p:txBody>
      </p:sp>
      <p:pic>
        <p:nvPicPr>
          <p:cNvPr id="877" name="SoftwareDevelomentActivites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75" y="3125391"/>
            <a:ext cx="3571875" cy="2193492"/>
          </a:xfrm>
          <a:prstGeom prst="rect">
            <a:avLst/>
          </a:prstGeom>
          <a:ln w="6350">
            <a:round/>
          </a:ln>
        </p:spPr>
      </p:pic>
      <p:sp>
        <p:nvSpPr>
          <p:cNvPr id="878" name="Shape 878"/>
          <p:cNvSpPr/>
          <p:nvPr/>
        </p:nvSpPr>
        <p:spPr>
          <a:xfrm>
            <a:off x="4810807" y="3631948"/>
            <a:ext cx="1556371" cy="70879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A3B2C1"/>
          </a:solidFill>
          <a:ln>
            <a:solidFill/>
            <a:round/>
          </a:ln>
        </p:spPr>
        <p:txBody>
          <a:bodyPr lIns="38267" tIns="38268" rIns="38267" bIns="38268" anchor="ctr"/>
          <a:lstStyle/>
          <a:p>
            <a:pPr>
              <a:defRPr sz="1800">
                <a:uFillTx/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884" name="Group 884"/>
          <p:cNvGrpSpPr/>
          <p:nvPr/>
        </p:nvGrpSpPr>
        <p:grpSpPr>
          <a:xfrm>
            <a:off x="6876804" y="2074234"/>
            <a:ext cx="5178383" cy="4909357"/>
            <a:chOff x="0" y="-886633"/>
            <a:chExt cx="5523607" cy="6982195"/>
          </a:xfrm>
        </p:grpSpPr>
        <p:pic>
          <p:nvPicPr>
            <p:cNvPr id="879" name="pasted-image.png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973" y="80830"/>
              <a:ext cx="2296187" cy="2296187"/>
            </a:xfrm>
            <a:prstGeom prst="rect">
              <a:avLst/>
            </a:prstGeom>
            <a:ln w="6350" cap="flat">
              <a:noFill/>
              <a:round/>
            </a:ln>
            <a:effectLst/>
          </p:spPr>
        </p:pic>
        <p:pic>
          <p:nvPicPr>
            <p:cNvPr id="880" name="waterfall_process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00" y="2560380"/>
              <a:ext cx="2985846" cy="2474129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</p:pic>
        <p:pic>
          <p:nvPicPr>
            <p:cNvPr id="88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1411" y="1284906"/>
              <a:ext cx="2992196" cy="2639117"/>
            </a:xfrm>
            <a:prstGeom prst="rect">
              <a:avLst/>
            </a:prstGeom>
            <a:ln w="6350" cap="flat">
              <a:noFill/>
              <a:round/>
            </a:ln>
            <a:effectLst/>
          </p:spPr>
        </p:pic>
        <p:sp>
          <p:nvSpPr>
            <p:cNvPr id="882" name="Shape 882"/>
            <p:cNvSpPr/>
            <p:nvPr/>
          </p:nvSpPr>
          <p:spPr>
            <a:xfrm>
              <a:off x="0" y="0"/>
              <a:ext cx="5479058" cy="5202823"/>
            </a:xfrm>
            <a:prstGeom prst="roundRect">
              <a:avLst>
                <a:gd name="adj" fmla="val 3661"/>
              </a:avLst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 rot="18893368">
              <a:off x="-751568" y="2415695"/>
              <a:ext cx="6982195" cy="377539"/>
            </a:xfrm>
            <a:prstGeom prst="rect">
              <a:avLst/>
            </a:prstGeom>
            <a:solidFill>
              <a:srgbClr val="DCDEE0">
                <a:alpha val="73634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marL="0" marR="0" algn="just">
                <a:spcBef>
                  <a:spcPts val="600"/>
                </a:spcBef>
                <a:defRPr sz="2700" b="1">
                  <a:uFillTx/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 sz="1800" b="0"/>
              </a:pPr>
              <a:r>
                <a:rPr sz="2300"/>
                <a:t>Software development processes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0072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8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87" name="Shape 8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vi-VN" sz="2700" b="1" dirty="0">
                <a:latin typeface="Calibri" pitchFamily="34" charset="0"/>
                <a:cs typeface="Calibri" pitchFamily="34" charset="0"/>
              </a:rPr>
              <a:t>Mã hóa đặc biệt "quy trình"</a:t>
            </a:r>
            <a:endParaRPr sz="27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88" name="Shape 888"/>
          <p:cNvSpPr>
            <a:spLocks noGrp="1"/>
          </p:cNvSpPr>
          <p:nvPr>
            <p:ph type="body" idx="1"/>
          </p:nvPr>
        </p:nvSpPr>
        <p:spPr>
          <a:xfrm>
            <a:off x="564543" y="1269337"/>
            <a:ext cx="10789257" cy="472982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vi-VN" sz="2400" dirty="0">
                <a:latin typeface="Calibri" pitchFamily="34" charset="0"/>
                <a:cs typeface="Calibri" pitchFamily="34" charset="0"/>
              </a:rPr>
              <a:t>Không quy mô thành dự án kích thước lớn</a:t>
            </a:r>
          </a:p>
          <a:p>
            <a:pPr lvl="0">
              <a:defRPr sz="1800"/>
            </a:pPr>
            <a:r>
              <a:rPr lang="vi-VN" sz="2400" dirty="0">
                <a:latin typeface="Calibri" pitchFamily="34" charset="0"/>
                <a:cs typeface="Calibri" pitchFamily="34" charset="0"/>
              </a:rPr>
              <a:t>Không mở rộng quy mô thành các nhóm phát triển lớn</a:t>
            </a:r>
            <a:endParaRPr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8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865437" y="2128590"/>
            <a:ext cx="5953126" cy="4464844"/>
          </a:xfrm>
          <a:prstGeom prst="rect">
            <a:avLst/>
          </a:prstGeom>
          <a:ln w="6350">
            <a:round/>
          </a:ln>
        </p:spPr>
      </p:pic>
    </p:spTree>
    <p:extLst>
      <p:ext uri="{BB962C8B-B14F-4D97-AF65-F5344CB8AC3E}">
        <p14:creationId xmlns:p14="http://schemas.microsoft.com/office/powerpoint/2010/main" val="36712776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800">
                <a:solidFill>
                  <a:srgbClr val="CC0000"/>
                </a:solidFill>
              </a:rPr>
              <a:t>9</a:t>
            </a:fld>
            <a:endParaRPr sz="1800">
              <a:solidFill>
                <a:srgbClr val="CC0000"/>
              </a:solidFill>
            </a:endParaRPr>
          </a:p>
        </p:txBody>
      </p:sp>
      <p:sp>
        <p:nvSpPr>
          <p:cNvPr id="892" name="Shape 8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vi-VN" sz="2700" b="1" dirty="0"/>
              <a:t>Quá trình thác nước</a:t>
            </a:r>
            <a:endParaRPr sz="2700" b="1" dirty="0"/>
          </a:p>
        </p:txBody>
      </p:sp>
      <p:pic>
        <p:nvPicPr>
          <p:cNvPr id="893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082" y="1179362"/>
            <a:ext cx="3847591" cy="4499276"/>
          </a:xfrm>
          <a:prstGeom prst="rect">
            <a:avLst/>
          </a:prstGeom>
          <a:ln w="6350">
            <a:round/>
          </a:ln>
        </p:spPr>
      </p:pic>
      <p:sp>
        <p:nvSpPr>
          <p:cNvPr id="894" name="Shape 894"/>
          <p:cNvSpPr/>
          <p:nvPr/>
        </p:nvSpPr>
        <p:spPr>
          <a:xfrm flipH="1">
            <a:off x="8056980" y="1265411"/>
            <a:ext cx="1" cy="4328518"/>
          </a:xfrm>
          <a:prstGeom prst="line">
            <a:avLst/>
          </a:prstGeom>
          <a:ln w="38100">
            <a:solidFill/>
            <a:round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895" name="Shape 895"/>
          <p:cNvSpPr/>
          <p:nvPr/>
        </p:nvSpPr>
        <p:spPr>
          <a:xfrm rot="16200000">
            <a:off x="7057181" y="3209093"/>
            <a:ext cx="1355898" cy="439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>
            <a:lvl1pPr>
              <a:defRPr sz="2800"/>
            </a:lvl1pPr>
          </a:lstStyle>
          <a:p>
            <a:pPr lvl="0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Sequential</a:t>
            </a:r>
          </a:p>
        </p:txBody>
      </p:sp>
      <p:grpSp>
        <p:nvGrpSpPr>
          <p:cNvPr id="905" name="Group 905"/>
          <p:cNvGrpSpPr/>
          <p:nvPr/>
        </p:nvGrpSpPr>
        <p:grpSpPr>
          <a:xfrm>
            <a:off x="67778" y="1314054"/>
            <a:ext cx="7157331" cy="4444204"/>
            <a:chOff x="0" y="0"/>
            <a:chExt cx="7634485" cy="6320645"/>
          </a:xfrm>
        </p:grpSpPr>
        <p:sp>
          <p:nvSpPr>
            <p:cNvPr id="896" name="Shape 896"/>
            <p:cNvSpPr/>
            <p:nvPr/>
          </p:nvSpPr>
          <p:spPr>
            <a:xfrm>
              <a:off x="0" y="0"/>
              <a:ext cx="2408767" cy="992849"/>
            </a:xfrm>
            <a:prstGeom prst="roundRect">
              <a:avLst>
                <a:gd name="adj" fmla="val 19187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Requirements</a:t>
              </a:r>
            </a:p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Specification</a:t>
              </a:r>
            </a:p>
          </p:txBody>
        </p:sp>
        <p:sp>
          <p:nvSpPr>
            <p:cNvPr id="897" name="Shape 897"/>
            <p:cNvSpPr/>
            <p:nvPr/>
          </p:nvSpPr>
          <p:spPr>
            <a:xfrm>
              <a:off x="2618713" y="2663898"/>
              <a:ext cx="2408767" cy="992850"/>
            </a:xfrm>
            <a:prstGeom prst="roundRect">
              <a:avLst>
                <a:gd name="adj" fmla="val 19187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Design</a:t>
              </a:r>
            </a:p>
          </p:txBody>
        </p:sp>
        <p:sp>
          <p:nvSpPr>
            <p:cNvPr id="898" name="Shape 898"/>
            <p:cNvSpPr/>
            <p:nvPr/>
          </p:nvSpPr>
          <p:spPr>
            <a:xfrm>
              <a:off x="3907134" y="3995847"/>
              <a:ext cx="2408768" cy="992850"/>
            </a:xfrm>
            <a:prstGeom prst="roundRect">
              <a:avLst>
                <a:gd name="adj" fmla="val 19187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Implementation</a:t>
              </a:r>
            </a:p>
          </p:txBody>
        </p:sp>
        <p:sp>
          <p:nvSpPr>
            <p:cNvPr id="899" name="Shape 899"/>
            <p:cNvSpPr/>
            <p:nvPr/>
          </p:nvSpPr>
          <p:spPr>
            <a:xfrm>
              <a:off x="5225719" y="5327796"/>
              <a:ext cx="2408767" cy="992850"/>
            </a:xfrm>
            <a:prstGeom prst="roundRect">
              <a:avLst>
                <a:gd name="adj" fmla="val 19187"/>
              </a:avLst>
            </a:prstGeom>
            <a:solidFill>
              <a:srgbClr val="FF7E79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Integration and </a:t>
              </a:r>
            </a:p>
            <a:p>
              <a:pPr lvl="0" algn="ctr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  <a:latin typeface="Gill Sans SemiBold"/>
                  <a:ea typeface="Gill Sans SemiBold"/>
                  <a:cs typeface="Gill Sans SemiBold"/>
                  <a:sym typeface="Gill Sans SemiBold"/>
                </a:rPr>
                <a:t>Test</a:t>
              </a:r>
            </a:p>
          </p:txBody>
        </p:sp>
        <p:sp>
          <p:nvSpPr>
            <p:cNvPr id="900" name="Shape 900"/>
            <p:cNvSpPr/>
            <p:nvPr/>
          </p:nvSpPr>
          <p:spPr>
            <a:xfrm>
              <a:off x="1396536" y="1331949"/>
              <a:ext cx="2408768" cy="992850"/>
            </a:xfrm>
            <a:prstGeom prst="roundRect">
              <a:avLst>
                <a:gd name="adj" fmla="val 19187"/>
              </a:avLst>
            </a:prstGeom>
            <a:solidFill>
              <a:srgbClr val="00F900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400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2000">
                  <a:uFill>
                    <a:solidFill/>
                  </a:uFill>
                </a:rPr>
                <a:t>Analysis</a:t>
              </a:r>
            </a:p>
          </p:txBody>
        </p:sp>
        <p:sp>
          <p:nvSpPr>
            <p:cNvPr id="901" name="Shape 901"/>
            <p:cNvSpPr/>
            <p:nvPr/>
          </p:nvSpPr>
          <p:spPr>
            <a:xfrm>
              <a:off x="2403607" y="550890"/>
              <a:ext cx="726096" cy="800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049" extrusionOk="0">
                  <a:moveTo>
                    <a:pt x="0" y="161"/>
                  </a:moveTo>
                  <a:cubicBezTo>
                    <a:pt x="5477" y="-551"/>
                    <a:pt x="11002" y="1118"/>
                    <a:pt x="14982" y="4687"/>
                  </a:cubicBezTo>
                  <a:cubicBezTo>
                    <a:pt x="19691" y="8910"/>
                    <a:pt x="21600" y="15156"/>
                    <a:pt x="19982" y="2104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3800607" y="1858990"/>
              <a:ext cx="726096" cy="800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049" extrusionOk="0">
                  <a:moveTo>
                    <a:pt x="0" y="161"/>
                  </a:moveTo>
                  <a:cubicBezTo>
                    <a:pt x="5477" y="-551"/>
                    <a:pt x="11002" y="1118"/>
                    <a:pt x="14982" y="4687"/>
                  </a:cubicBezTo>
                  <a:cubicBezTo>
                    <a:pt x="19691" y="8910"/>
                    <a:pt x="21600" y="15156"/>
                    <a:pt x="19982" y="2104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5036740" y="3184023"/>
              <a:ext cx="726097" cy="800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049" extrusionOk="0">
                  <a:moveTo>
                    <a:pt x="0" y="161"/>
                  </a:moveTo>
                  <a:cubicBezTo>
                    <a:pt x="5477" y="-551"/>
                    <a:pt x="11002" y="1118"/>
                    <a:pt x="14982" y="4687"/>
                  </a:cubicBezTo>
                  <a:cubicBezTo>
                    <a:pt x="19691" y="8910"/>
                    <a:pt x="21600" y="15156"/>
                    <a:pt x="19982" y="2104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6323673" y="4521756"/>
              <a:ext cx="726097" cy="800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049" extrusionOk="0">
                  <a:moveTo>
                    <a:pt x="0" y="161"/>
                  </a:moveTo>
                  <a:cubicBezTo>
                    <a:pt x="5477" y="-551"/>
                    <a:pt x="11002" y="1118"/>
                    <a:pt x="14982" y="4687"/>
                  </a:cubicBezTo>
                  <a:cubicBezTo>
                    <a:pt x="19691" y="8910"/>
                    <a:pt x="21600" y="15156"/>
                    <a:pt x="19982" y="2104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906" name="Shape 906"/>
          <p:cNvSpPr>
            <a:spLocks noGrp="1"/>
          </p:cNvSpPr>
          <p:nvPr>
            <p:ph type="body" idx="1"/>
          </p:nvPr>
        </p:nvSpPr>
        <p:spPr>
          <a:xfrm>
            <a:off x="1272368" y="5857468"/>
            <a:ext cx="9784780" cy="717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defRPr sz="1800"/>
            </a:pPr>
            <a:r>
              <a:rPr lang="vi-VN" sz="2000" dirty="0"/>
              <a:t>Một giai đoạn chỉ được bắt đầu khi giai đoạn trước đã kết thúc</a:t>
            </a:r>
            <a:endParaRPr lang="en-US" sz="2000" dirty="0" smtClean="0"/>
          </a:p>
          <a:p>
            <a:pPr lvl="0">
              <a:defRPr sz="1800"/>
            </a:pPr>
            <a:r>
              <a:rPr lang="vi-VN" sz="2000" dirty="0" smtClean="0"/>
              <a:t>Không quay lại giai đoạn trước</a:t>
            </a:r>
            <a:endParaRPr sz="2000" dirty="0" smtClean="0"/>
          </a:p>
        </p:txBody>
      </p:sp>
    </p:spTree>
    <p:extLst>
      <p:ext uri="{BB962C8B-B14F-4D97-AF65-F5344CB8AC3E}">
        <p14:creationId xmlns:p14="http://schemas.microsoft.com/office/powerpoint/2010/main" val="9981035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874</Words>
  <Application>Microsoft Office PowerPoint</Application>
  <PresentationFormat>Custom</PresentationFormat>
  <Paragraphs>152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1_Office Theme</vt:lpstr>
      <vt:lpstr>PHÂN TÍCH VÀ THIẾT KẾ HỆ THỐNG</vt:lpstr>
      <vt:lpstr>Quy trình phát triển phần mềm và UML</vt:lpstr>
      <vt:lpstr>Các hoạt động phát triển phần mềm chính</vt:lpstr>
      <vt:lpstr>PowerPoint Presentation</vt:lpstr>
      <vt:lpstr>PowerPoint Presentation</vt:lpstr>
      <vt:lpstr>PowerPoint Presentation</vt:lpstr>
      <vt:lpstr>PowerPoint Presentation</vt:lpstr>
      <vt:lpstr>Mã hóa đặc biệt "quy trình"</vt:lpstr>
      <vt:lpstr>Quá trình thác nước</vt:lpstr>
      <vt:lpstr>Critique of Waterfall process</vt:lpstr>
      <vt:lpstr>Lặp lại và nhanh nhẹn Quá trình phát triển</vt:lpstr>
      <vt:lpstr>Sự thật của cuộc sống</vt:lpstr>
      <vt:lpstr>Triết học</vt:lpstr>
      <vt:lpstr>PowerPoint Presentation</vt:lpstr>
      <vt:lpstr>Benefits</vt:lpstr>
      <vt:lpstr>Phương pháp phát triển phần mềm nhanh</vt:lpstr>
      <vt:lpstr>Scrum</vt:lpstr>
      <vt:lpstr>UML có thể được sử dụng trong nhiều quy trình phát triển phần mềm</vt:lpstr>
      <vt:lpstr>Biểu đồ UML có thể được áp dụng cho một số hoạt động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ANALYSIS AND DESIGN</dc:title>
  <dc:creator>Toan Le</dc:creator>
  <cp:lastModifiedBy>ADMIN</cp:lastModifiedBy>
  <cp:revision>58</cp:revision>
  <dcterms:created xsi:type="dcterms:W3CDTF">2020-05-27T05:21:30Z</dcterms:created>
  <dcterms:modified xsi:type="dcterms:W3CDTF">2020-10-11T16:07:46Z</dcterms:modified>
</cp:coreProperties>
</file>